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2"/>
  </p:handoutMasterIdLst>
  <p:sldIdLst>
    <p:sldId id="300" r:id="rId4"/>
    <p:sldId id="262" r:id="rId5"/>
    <p:sldId id="311" r:id="rId6"/>
    <p:sldId id="314" r:id="rId7"/>
    <p:sldId id="313" r:id="rId8"/>
    <p:sldId id="315" r:id="rId9"/>
    <p:sldId id="316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74" y="7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46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6723858" y="1081711"/>
            <a:ext cx="5816484" cy="46945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accent3"/>
                </a:solidFill>
              </a:rPr>
              <a:t>		     Twitter</a:t>
            </a:r>
            <a:r>
              <a:rPr lang="en-US" altLang="ko-KR" sz="1800" dirty="0">
                <a:solidFill>
                  <a:schemeClr val="accent4"/>
                </a:solidFill>
              </a:rPr>
              <a:t> </a:t>
            </a:r>
            <a:br>
              <a:rPr lang="en-US" altLang="ko-KR" sz="1800" dirty="0">
                <a:solidFill>
                  <a:schemeClr val="accent4"/>
                </a:solidFill>
              </a:rPr>
            </a:br>
            <a:r>
              <a:rPr lang="en-US" altLang="ko-KR" sz="1800" dirty="0">
                <a:solidFill>
                  <a:schemeClr val="accent4"/>
                </a:solidFill>
              </a:rPr>
              <a:t>	</a:t>
            </a:r>
            <a:r>
              <a:rPr lang="en-US" altLang="ko-KR" sz="1800" dirty="0">
                <a:latin typeface="Times New Roman" panose="02020603050405020304" pitchFamily="18" charset="0"/>
              </a:rPr>
              <a:t>P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redicts The </a:t>
            </a:r>
            <a:r>
              <a:rPr lang="en-US" sz="1800" dirty="0">
                <a:latin typeface="Times New Roman" panose="02020603050405020304" pitchFamily="18" charset="0"/>
              </a:rPr>
              <a:t>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ialect </a:t>
            </a:r>
            <a:r>
              <a:rPr lang="en-US" sz="1800" dirty="0">
                <a:latin typeface="Times New Roman" panose="02020603050405020304" pitchFamily="18" charset="0"/>
              </a:rPr>
              <a:t>G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iven </a:t>
            </a:r>
            <a:r>
              <a:rPr lang="en-US" sz="180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he </a:t>
            </a:r>
            <a:r>
              <a:rPr lang="en-US" sz="180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weets</a:t>
            </a:r>
            <a:endParaRPr lang="ko-KR" altLang="en-US" sz="1800" b="1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D4E545F-E32E-014F-A438-07DAB1C9677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r="10617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EA7C4C-8CA2-4A0A-AE37-F5EACB6E097E}"/>
              </a:ext>
            </a:extLst>
          </p:cNvPr>
          <p:cNvSpPr txBox="1"/>
          <p:nvPr/>
        </p:nvSpPr>
        <p:spPr>
          <a:xfrm>
            <a:off x="6736198" y="507547"/>
            <a:ext cx="4685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3200" b="1" i="0" u="none" strike="noStrike" baseline="0" dirty="0">
                <a:solidFill>
                  <a:srgbClr val="2F5497"/>
                </a:solidFill>
                <a:latin typeface="Times New Roman" panose="02020603050405020304" pitchFamily="18" charset="0"/>
              </a:rPr>
              <a:t>Machine Learning Task</a:t>
            </a:r>
            <a:endParaRPr lang="en-US" altLang="ko-KR" sz="3200" b="1" dirty="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D11DA-3454-464D-A4D8-FB4E227F22D0}"/>
              </a:ext>
            </a:extLst>
          </p:cNvPr>
          <p:cNvSpPr txBox="1"/>
          <p:nvPr/>
        </p:nvSpPr>
        <p:spPr>
          <a:xfrm>
            <a:off x="6627213" y="1140873"/>
            <a:ext cx="42093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2" algn="dist"/>
            <a:r>
              <a:rPr lang="en-US" sz="2800" dirty="0">
                <a:latin typeface="Times New Roman" panose="02020603050405020304" pitchFamily="18" charset="0"/>
              </a:rPr>
              <a:t>D</a:t>
            </a:r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ialect Prediction.</a:t>
            </a:r>
            <a:endParaRPr lang="ko-KR" altLang="en-US" sz="2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B73BC660-F2CD-914B-A913-CBF4CBEF5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15" y="0"/>
            <a:ext cx="12304016" cy="6858000"/>
          </a:xfrm>
          <a:prstGeom prst="rect">
            <a:avLst/>
          </a:prstGeom>
        </p:spPr>
      </p:pic>
      <p:sp>
        <p:nvSpPr>
          <p:cNvPr id="47" name="Google Shape;821;p21">
            <a:extLst>
              <a:ext uri="{FF2B5EF4-FFF2-40B4-BE49-F238E27FC236}">
                <a16:creationId xmlns:a16="http://schemas.microsoft.com/office/drawing/2014/main" id="{EEA731D9-5AAB-B640-AFF5-EE3F20729326}"/>
              </a:ext>
            </a:extLst>
          </p:cNvPr>
          <p:cNvSpPr txBox="1">
            <a:spLocks/>
          </p:cNvSpPr>
          <p:nvPr/>
        </p:nvSpPr>
        <p:spPr>
          <a:xfrm>
            <a:off x="430209" y="491067"/>
            <a:ext cx="5609784" cy="8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Table of contents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CE2A8E-BC5F-314C-B7DD-34E4C2F8F2D5}"/>
              </a:ext>
            </a:extLst>
          </p:cNvPr>
          <p:cNvSpPr txBox="1"/>
          <p:nvPr/>
        </p:nvSpPr>
        <p:spPr>
          <a:xfrm>
            <a:off x="935765" y="1404486"/>
            <a:ext cx="51602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800" dirty="0">
                <a:latin typeface="Apple Braille" charset="0"/>
                <a:ea typeface="Apple Braille" charset="0"/>
                <a:cs typeface="Apple Braille" charset="0"/>
              </a:rPr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dirty="0">
                <a:latin typeface="Apple Braille" charset="0"/>
                <a:ea typeface="Apple Braille" charset="0"/>
                <a:cs typeface="Apple Braille" charset="0"/>
              </a:rPr>
              <a:t>Tools &amp;&amp; Methodology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dirty="0">
                <a:latin typeface="Apple Braille" charset="0"/>
                <a:ea typeface="Apple Braille" charset="0"/>
                <a:cs typeface="Apple Braille" charset="0"/>
              </a:rPr>
              <a:t>Implementation process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dirty="0">
                <a:latin typeface="Apple Braille" charset="0"/>
                <a:ea typeface="Apple Braille" charset="0"/>
                <a:cs typeface="Apple Braille" charset="0"/>
              </a:rPr>
              <a:t>Demo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dirty="0">
                <a:latin typeface="Apple Braille" charset="0"/>
                <a:ea typeface="Apple Braille" charset="0"/>
                <a:cs typeface="Apple Braille" charset="0"/>
              </a:rPr>
              <a:t>Q/A </a:t>
            </a: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D1B08EB-6E9A-3642-9E68-A1DCE2E68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E39E7-D41A-4C48-8877-832A9EEF1395}"/>
              </a:ext>
            </a:extLst>
          </p:cNvPr>
          <p:cNvSpPr/>
          <p:nvPr/>
        </p:nvSpPr>
        <p:spPr>
          <a:xfrm>
            <a:off x="486509" y="449103"/>
            <a:ext cx="7522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Beirut" charset="-78"/>
                <a:ea typeface="Beirut" charset="-78"/>
                <a:cs typeface="Beirut" charset="-78"/>
              </a:rPr>
              <a:t>…INTRODUCTION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7193AE-C26A-4F49-B247-FF1CA1EFA975}"/>
              </a:ext>
            </a:extLst>
          </p:cNvPr>
          <p:cNvSpPr txBox="1">
            <a:spLocks/>
          </p:cNvSpPr>
          <p:nvPr/>
        </p:nvSpPr>
        <p:spPr>
          <a:xfrm>
            <a:off x="1294276" y="1328964"/>
            <a:ext cx="8194785" cy="61232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charset="0"/>
              <a:buChar char="o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Natural Language processing (NLP)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CA31D02-8A03-FB41-B85E-CBB74E23FC83}"/>
              </a:ext>
            </a:extLst>
          </p:cNvPr>
          <p:cNvSpPr txBox="1">
            <a:spLocks/>
          </p:cNvSpPr>
          <p:nvPr/>
        </p:nvSpPr>
        <p:spPr>
          <a:xfrm>
            <a:off x="1294277" y="1989688"/>
            <a:ext cx="9221323" cy="128056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charset="0"/>
              <a:buChar char="o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What Natural Language Processing (NLP) is using for?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15A79D-7EE6-1C48-8900-A2D5A754C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3" b="8612"/>
          <a:stretch/>
        </p:blipFill>
        <p:spPr>
          <a:xfrm>
            <a:off x="2702939" y="2671075"/>
            <a:ext cx="6786122" cy="34571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1043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D1B08EB-6E9A-3642-9E68-A1DCE2E68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21CC67-D51C-FE49-BF48-6AE4A4D648E1}"/>
              </a:ext>
            </a:extLst>
          </p:cNvPr>
          <p:cNvSpPr/>
          <p:nvPr/>
        </p:nvSpPr>
        <p:spPr>
          <a:xfrm>
            <a:off x="486509" y="449103"/>
            <a:ext cx="7522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Beirut" pitchFamily="2" charset="-78"/>
                <a:ea typeface="Apple Braille" charset="0"/>
                <a:cs typeface="Beirut" pitchFamily="2" charset="-78"/>
              </a:rPr>
              <a:t>Implementation: </a:t>
            </a:r>
            <a:endParaRPr lang="en-US" sz="4000" b="1" dirty="0">
              <a:latin typeface="Beirut" pitchFamily="2" charset="-78"/>
              <a:ea typeface="Beirut" charset="-78"/>
              <a:cs typeface="Beirut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42254-2D67-BA4C-9EE3-E90A1F1971E5}"/>
              </a:ext>
            </a:extLst>
          </p:cNvPr>
          <p:cNvSpPr txBox="1"/>
          <p:nvPr/>
        </p:nvSpPr>
        <p:spPr>
          <a:xfrm>
            <a:off x="1426818" y="1606091"/>
            <a:ext cx="614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Tweet Downloader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41BBF-DEB3-B146-B3F1-2ED771796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222" y="1459241"/>
            <a:ext cx="3504979" cy="4226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E4279-02AD-5F47-96B7-0AA33B3E853D}"/>
              </a:ext>
            </a:extLst>
          </p:cNvPr>
          <p:cNvSpPr txBox="1"/>
          <p:nvPr/>
        </p:nvSpPr>
        <p:spPr>
          <a:xfrm>
            <a:off x="1561711" y="2884582"/>
            <a:ext cx="863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Remove </a:t>
            </a:r>
            <a:r>
              <a:rPr lang="en-US" dirty="0" err="1"/>
              <a:t>Stopwords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Remove Punctuations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Removing URLs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Removing Stop words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Remove White spaces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Removal of emojis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Removal of HTML tags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Most Common Words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Removal of Frequent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7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D1B08EB-6E9A-3642-9E68-A1DCE2E68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23078D-D304-AF41-8554-82EFD34EC7FD}"/>
              </a:ext>
            </a:extLst>
          </p:cNvPr>
          <p:cNvSpPr/>
          <p:nvPr/>
        </p:nvSpPr>
        <p:spPr>
          <a:xfrm>
            <a:off x="486509" y="449103"/>
            <a:ext cx="7522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Beirut" charset="-78"/>
                <a:ea typeface="Beirut" charset="-78"/>
                <a:cs typeface="Beirut" charset="-78"/>
              </a:rPr>
              <a:t>Tools: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6513A-6748-2343-BEFF-74F876759652}"/>
              </a:ext>
            </a:extLst>
          </p:cNvPr>
          <p:cNvSpPr txBox="1"/>
          <p:nvPr/>
        </p:nvSpPr>
        <p:spPr>
          <a:xfrm>
            <a:off x="1126552" y="1376005"/>
            <a:ext cx="6242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NLTK Package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Flask 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856A27-4E8A-440E-BD9C-B7F606AEA27D}"/>
              </a:ext>
            </a:extLst>
          </p:cNvPr>
          <p:cNvSpPr/>
          <p:nvPr/>
        </p:nvSpPr>
        <p:spPr>
          <a:xfrm>
            <a:off x="486507" y="3181925"/>
            <a:ext cx="7522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Beirut" charset="-78"/>
                <a:ea typeface="Beirut" charset="-78"/>
                <a:cs typeface="Beirut" charset="-78"/>
              </a:rPr>
              <a:t>Methodology: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DB8AD-CDC6-402B-B777-E984D11F9EF6}"/>
              </a:ext>
            </a:extLst>
          </p:cNvPr>
          <p:cNvSpPr txBox="1"/>
          <p:nvPr/>
        </p:nvSpPr>
        <p:spPr>
          <a:xfrm>
            <a:off x="874760" y="3941405"/>
            <a:ext cx="6242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Naive Bayes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SVM 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57003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D1B08EB-6E9A-3642-9E68-A1DCE2E68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D08C51-94C1-BB46-A999-52801F279ECC}"/>
              </a:ext>
            </a:extLst>
          </p:cNvPr>
          <p:cNvSpPr/>
          <p:nvPr/>
        </p:nvSpPr>
        <p:spPr>
          <a:xfrm>
            <a:off x="486509" y="449103"/>
            <a:ext cx="7522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Beirut" charset="-78"/>
                <a:ea typeface="Beirut" charset="-78"/>
                <a:cs typeface="Beirut" charset="-78"/>
              </a:rPr>
              <a:t>Naïve Base: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4F77-CE97-8F42-8B7C-76CBE10DA0A6}"/>
              </a:ext>
            </a:extLst>
          </p:cNvPr>
          <p:cNvSpPr txBox="1"/>
          <p:nvPr/>
        </p:nvSpPr>
        <p:spPr>
          <a:xfrm>
            <a:off x="1131342" y="1156989"/>
            <a:ext cx="704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is Naive Bayes Algorithm?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FC74B-CA8C-3F41-B323-F7FAC1150146}"/>
              </a:ext>
            </a:extLst>
          </p:cNvPr>
          <p:cNvSpPr txBox="1"/>
          <p:nvPr/>
        </p:nvSpPr>
        <p:spPr>
          <a:xfrm>
            <a:off x="1753869" y="1754373"/>
            <a:ext cx="498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Easy to build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C6E71-9638-6E41-95C2-483D37580175}"/>
              </a:ext>
            </a:extLst>
          </p:cNvPr>
          <p:cNvSpPr txBox="1"/>
          <p:nvPr/>
        </p:nvSpPr>
        <p:spPr>
          <a:xfrm>
            <a:off x="1753869" y="2351757"/>
            <a:ext cx="46807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Works like 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B8CCC-62E8-3E4B-8351-427670E4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9" y="2956513"/>
            <a:ext cx="5738670" cy="31610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2CDB63-3ADC-104C-BB1F-0E6CB32CAA39}"/>
              </a:ext>
            </a:extLst>
          </p:cNvPr>
          <p:cNvSpPr txBox="1"/>
          <p:nvPr/>
        </p:nvSpPr>
        <p:spPr>
          <a:xfrm>
            <a:off x="1439333" y="1122526"/>
            <a:ext cx="499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Coding…</a:t>
            </a:r>
          </a:p>
        </p:txBody>
      </p:sp>
    </p:spTree>
    <p:extLst>
      <p:ext uri="{BB962C8B-B14F-4D97-AF65-F5344CB8AC3E}">
        <p14:creationId xmlns:p14="http://schemas.microsoft.com/office/powerpoint/2010/main" val="41248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D1B08EB-6E9A-3642-9E68-A1DCE2E68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DD3512-A367-7A41-B62F-E96C8295AE68}"/>
              </a:ext>
            </a:extLst>
          </p:cNvPr>
          <p:cNvSpPr/>
          <p:nvPr/>
        </p:nvSpPr>
        <p:spPr>
          <a:xfrm>
            <a:off x="486509" y="449103"/>
            <a:ext cx="7522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Beirut" charset="-78"/>
                <a:ea typeface="Beirut" charset="-78"/>
                <a:cs typeface="Beirut" charset="-78"/>
              </a:rPr>
              <a:t>Support Vector Machine :</a:t>
            </a:r>
          </a:p>
        </p:txBody>
      </p:sp>
      <p:sp>
        <p:nvSpPr>
          <p:cNvPr id="4" name="Google Shape;184;p19">
            <a:extLst>
              <a:ext uri="{FF2B5EF4-FFF2-40B4-BE49-F238E27FC236}">
                <a16:creationId xmlns:a16="http://schemas.microsoft.com/office/drawing/2014/main" id="{256D5343-749C-9F4F-A97A-CB6768174695}"/>
              </a:ext>
            </a:extLst>
          </p:cNvPr>
          <p:cNvSpPr txBox="1"/>
          <p:nvPr/>
        </p:nvSpPr>
        <p:spPr>
          <a:xfrm>
            <a:off x="791115" y="1486057"/>
            <a:ext cx="8142197" cy="406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8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What is Support Vector Machine (SVM)?</a:t>
            </a:r>
            <a:br>
              <a:rPr lang="en" sz="28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endParaRPr lang="en" sz="2800" b="0" i="0" u="none" strike="noStrike" cap="none" dirty="0">
              <a:solidFill>
                <a:schemeClr val="tx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tx2">
                    <a:lumMod val="50000"/>
                  </a:schemeClr>
                </a:solidFill>
                <a:ea typeface="Arial"/>
                <a:cs typeface="Arial"/>
                <a:sym typeface="Arial"/>
              </a:rPr>
              <a:t>kernel trick</a:t>
            </a:r>
            <a:br>
              <a:rPr lang="en" sz="2800" dirty="0">
                <a:solidFill>
                  <a:schemeClr val="tx2">
                    <a:lumMod val="50000"/>
                  </a:schemeClr>
                </a:solidFill>
                <a:sym typeface="Arial"/>
              </a:rPr>
            </a:br>
            <a:endParaRPr lang="en" sz="2800" dirty="0">
              <a:solidFill>
                <a:schemeClr val="tx2">
                  <a:lumMod val="50000"/>
                </a:schemeClr>
              </a:solidFill>
              <a:sym typeface="Arial"/>
            </a:endParaRPr>
          </a:p>
          <a:p>
            <a:pPr marL="457200" lvl="0" indent="-45720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tx2">
                    <a:lumMod val="50000"/>
                  </a:schemeClr>
                </a:solidFill>
                <a:ea typeface="Arial"/>
                <a:cs typeface="Arial"/>
                <a:sym typeface="Arial"/>
              </a:rPr>
              <a:t>Why we use SVM in our Project </a:t>
            </a:r>
          </a:p>
        </p:txBody>
      </p:sp>
      <p:pic>
        <p:nvPicPr>
          <p:cNvPr id="5" name="Google Shape;185;p19">
            <a:extLst>
              <a:ext uri="{FF2B5EF4-FFF2-40B4-BE49-F238E27FC236}">
                <a16:creationId xmlns:a16="http://schemas.microsoft.com/office/drawing/2014/main" id="{9C9A69BD-B213-0A41-BEB3-4FA432575A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133598"/>
            <a:ext cx="5304885" cy="3810000"/>
          </a:xfrm>
          <a:prstGeom prst="rect">
            <a:avLst/>
          </a:prstGeom>
          <a:noFill/>
          <a:ln w="127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95250" dir="10500000" sx="97000" sy="23000" kx="899842" algn="br" rotWithShape="0">
              <a:srgbClr val="000000">
                <a:alpha val="20000"/>
              </a:srgbClr>
            </a:outerShdw>
          </a:effectLst>
        </p:spPr>
      </p:pic>
      <p:pic>
        <p:nvPicPr>
          <p:cNvPr id="6" name="Google Shape;192;p20" descr="5.png">
            <a:extLst>
              <a:ext uri="{FF2B5EF4-FFF2-40B4-BE49-F238E27FC236}">
                <a16:creationId xmlns:a16="http://schemas.microsoft.com/office/drawing/2014/main" id="{CBB1907A-DF95-CA4E-9788-265DE42AE13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3067" y="2337448"/>
            <a:ext cx="5067817" cy="36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0;p26">
            <a:extLst>
              <a:ext uri="{FF2B5EF4-FFF2-40B4-BE49-F238E27FC236}">
                <a16:creationId xmlns:a16="http://schemas.microsoft.com/office/drawing/2014/main" id="{2F5890B2-63BC-4F20-94C4-1F286097C1D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1436" t="45810" r="59727" b="46212"/>
          <a:stretch/>
        </p:blipFill>
        <p:spPr>
          <a:xfrm>
            <a:off x="1152445" y="3958561"/>
            <a:ext cx="3843868" cy="192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08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B73BC660-F2CD-914B-A913-CBF4CBEF5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15" y="0"/>
            <a:ext cx="123040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525187-0CFD-0C43-8C5A-948A96D8CD75}"/>
              </a:ext>
            </a:extLst>
          </p:cNvPr>
          <p:cNvSpPr/>
          <p:nvPr/>
        </p:nvSpPr>
        <p:spPr>
          <a:xfrm>
            <a:off x="-112015" y="0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1C672-C94B-4041-A5CF-86D5E03DF8B3}"/>
              </a:ext>
            </a:extLst>
          </p:cNvPr>
          <p:cNvSpPr txBox="1"/>
          <p:nvPr/>
        </p:nvSpPr>
        <p:spPr>
          <a:xfrm>
            <a:off x="-1345087" y="2479958"/>
            <a:ext cx="6800682" cy="1898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b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Q/A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1931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5045</TotalTime>
  <Words>142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Apple Braille</vt:lpstr>
      <vt:lpstr>Arial</vt:lpstr>
      <vt:lpstr>Beirut</vt:lpstr>
      <vt:lpstr>Calibri</vt:lpstr>
      <vt:lpstr>Courier New</vt:lpstr>
      <vt:lpstr>Times New Roman</vt:lpstr>
      <vt:lpstr>Titillium Web ExtraLight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abdelrahman tarek</cp:lastModifiedBy>
  <cp:revision>134</cp:revision>
  <dcterms:created xsi:type="dcterms:W3CDTF">2018-04-24T17:14:44Z</dcterms:created>
  <dcterms:modified xsi:type="dcterms:W3CDTF">2022-03-14T15:11:01Z</dcterms:modified>
</cp:coreProperties>
</file>